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6" r:id="rId11"/>
    <p:sldId id="267" r:id="rId12"/>
    <p:sldId id="271" r:id="rId13"/>
    <p:sldId id="268" r:id="rId14"/>
    <p:sldId id="270" r:id="rId15"/>
    <p:sldId id="269" r:id="rId16"/>
    <p:sldId id="26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69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AD7BC3-2B94-4E01-A33D-0B33CF0DF4DD}" v="1768" dt="2022-10-04T14:56:24.316"/>
    <p1510:client id="{81A4F745-8BE3-4489-A8A6-D87827E991BA}" v="53" dt="2022-09-24T20:00:24.6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11" autoAdjust="0"/>
    <p:restoredTop sz="94660"/>
  </p:normalViewPr>
  <p:slideViewPr>
    <p:cSldViewPr snapToGrid="0">
      <p:cViewPr varScale="1">
        <p:scale>
          <a:sx n="80" d="100"/>
          <a:sy n="80" d="100"/>
        </p:scale>
        <p:origin x="90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09-Oct-22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709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09-Oct-22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628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09-Oct-22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265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09-Oct-22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989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09-Oct-22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405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09-Oct-22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704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09-Oct-22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801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09-Oct-22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927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09-Oct-22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217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09-Oct-22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267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09-Oct-22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66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09-Oct-22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387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78" r:id="rId6"/>
    <p:sldLayoutId id="2147483674" r:id="rId7"/>
    <p:sldLayoutId id="2147483675" r:id="rId8"/>
    <p:sldLayoutId id="2147483676" r:id="rId9"/>
    <p:sldLayoutId id="2147483677" r:id="rId10"/>
    <p:sldLayoutId id="214748367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81148B8-58D0-4E9A-A32C-B3B181A3A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8154F5-2E4B-4EB4-9BE5-A38ED1238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75495"/>
            <a:ext cx="4067325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20703" y="1031578"/>
            <a:ext cx="5380597" cy="1268984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0000"/>
                </a:solidFill>
              </a:rPr>
              <a:t>EAGLE AIRLINES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F217F6F-016A-42CB-9074-E8CBC6CC7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2747133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94F3E3-D20B-EC53-CA2F-64155C6167D0}"/>
              </a:ext>
            </a:extLst>
          </p:cNvPr>
          <p:cNvSpPr txBox="1"/>
          <p:nvPr/>
        </p:nvSpPr>
        <p:spPr>
          <a:xfrm>
            <a:off x="3867728" y="2903681"/>
            <a:ext cx="8370452" cy="52322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ea typeface="+mn-lt"/>
                <a:cs typeface="+mn-lt"/>
              </a:rPr>
              <a:t>Blockchain based Ticket Management System</a:t>
            </a:r>
            <a:endParaRPr lang="en-US" sz="2800" b="1" dirty="0"/>
          </a:p>
        </p:txBody>
      </p:sp>
      <p:pic>
        <p:nvPicPr>
          <p:cNvPr id="15" name="Picture 14" descr="Plane in red circle">
            <a:extLst>
              <a:ext uri="{FF2B5EF4-FFF2-40B4-BE49-F238E27FC236}">
                <a16:creationId xmlns:a16="http://schemas.microsoft.com/office/drawing/2014/main" id="{445F7F39-364E-4905-9EEA-A689BD1747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612" r="12411" b="1"/>
          <a:stretch/>
        </p:blipFill>
        <p:spPr>
          <a:xfrm>
            <a:off x="200145" y="1552798"/>
            <a:ext cx="3500366" cy="3224985"/>
          </a:xfrm>
          <a:prstGeom prst="rect">
            <a:avLst/>
          </a:prstGeom>
        </p:spPr>
      </p:pic>
      <p:pic>
        <p:nvPicPr>
          <p:cNvPr id="2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259E710-3455-4B18-9FD4-C6B5FF7CCBE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81" end="1288.03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43383" y="565070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76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  <p:bldLst>
      <p:bldP spid="3" grpId="0"/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5ADD1-F7C1-69A3-34ED-A00F9AE70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2460" y="514351"/>
            <a:ext cx="9486690" cy="914400"/>
          </a:xfrm>
        </p:spPr>
        <p:txBody>
          <a:bodyPr/>
          <a:lstStyle/>
          <a:p>
            <a:r>
              <a:rPr lang="en-US" dirty="0"/>
              <a:t>Output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D531B6-0D7F-4C98-81C2-123F4EAA9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061" y="1428752"/>
            <a:ext cx="9963807" cy="4914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0291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5ADD1-F7C1-69A3-34ED-A00F9AE70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2460" y="514351"/>
            <a:ext cx="9486690" cy="914400"/>
          </a:xfrm>
        </p:spPr>
        <p:txBody>
          <a:bodyPr/>
          <a:lstStyle/>
          <a:p>
            <a:r>
              <a:rPr lang="en-US" dirty="0"/>
              <a:t>Output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357213-D9DC-4BCB-A8CC-DA268A160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460" y="1428751"/>
            <a:ext cx="10289637" cy="510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0040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5ADD1-F7C1-69A3-34ED-A00F9AE70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2460" y="514351"/>
            <a:ext cx="9486690" cy="914400"/>
          </a:xfrm>
        </p:spPr>
        <p:txBody>
          <a:bodyPr/>
          <a:lstStyle/>
          <a:p>
            <a:r>
              <a:rPr lang="en-US" dirty="0"/>
              <a:t>Output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3D61CB-9C68-4DAD-A510-778D5D28C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460" y="1428751"/>
            <a:ext cx="10205554" cy="503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6846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5ADD1-F7C1-69A3-34ED-A00F9AE70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2460" y="514351"/>
            <a:ext cx="9486690" cy="914400"/>
          </a:xfrm>
        </p:spPr>
        <p:txBody>
          <a:bodyPr/>
          <a:lstStyle/>
          <a:p>
            <a:r>
              <a:rPr lang="en-US" dirty="0"/>
              <a:t>Output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23C226-12A1-4068-B903-F013100DF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718" y="1428751"/>
            <a:ext cx="10436441" cy="5098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8121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5ADD1-F7C1-69A3-34ED-A00F9AE70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2460" y="514351"/>
            <a:ext cx="9486690" cy="914400"/>
          </a:xfrm>
        </p:spPr>
        <p:txBody>
          <a:bodyPr/>
          <a:lstStyle/>
          <a:p>
            <a:r>
              <a:rPr lang="en-US" dirty="0"/>
              <a:t>Output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695AE1-91E9-4D30-A16C-9CA31390A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460" y="1396019"/>
            <a:ext cx="10300147" cy="5162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5679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5ADD1-F7C1-69A3-34ED-A00F9AE70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2460" y="514351"/>
            <a:ext cx="9486690" cy="914400"/>
          </a:xfrm>
        </p:spPr>
        <p:txBody>
          <a:bodyPr/>
          <a:lstStyle/>
          <a:p>
            <a:r>
              <a:rPr lang="en-US" dirty="0"/>
              <a:t>Output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6117DD-81BA-411D-B668-85FBBAF209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460" y="1462909"/>
            <a:ext cx="10205131" cy="5148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6808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A70719D-7775-43A4-9D0E-F5E6F22D68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762" b="95238" l="1174" r="99531">
                        <a14:foregroundMark x1="73709" y1="27891" x2="73709" y2="27891"/>
                        <a14:foregroundMark x1="11033" y1="11905" x2="38732" y2="10204"/>
                        <a14:foregroundMark x1="38732" y1="10204" x2="49061" y2="10204"/>
                        <a14:foregroundMark x1="49765" y1="8163" x2="68075" y2="10204"/>
                        <a14:foregroundMark x1="76056" y1="8844" x2="82394" y2="10544"/>
                        <a14:foregroundMark x1="87793" y1="29932" x2="91080" y2="75510"/>
                        <a14:foregroundMark x1="91080" y1="75510" x2="67840" y2="93878"/>
                        <a14:foregroundMark x1="67840" y1="93878" x2="16432" y2="87075"/>
                        <a14:foregroundMark x1="13850" y1="56803" x2="26291" y2="52381"/>
                        <a14:foregroundMark x1="26291" y1="52381" x2="34742" y2="54762"/>
                        <a14:foregroundMark x1="4930" y1="8844" x2="5164" y2="88776"/>
                        <a14:foregroundMark x1="1643" y1="4762" x2="63380" y2="4762"/>
                        <a14:foregroundMark x1="91080" y1="25510" x2="94131" y2="86054"/>
                        <a14:foregroundMark x1="9390" y1="95578" x2="19014" y2="95238"/>
                        <a14:foregroundMark x1="97418" y1="26871" x2="99531" y2="93537"/>
                        <a14:foregroundMark x1="58685" y1="61905" x2="58920" y2="61565"/>
                        <a14:backgroundMark x1="92254" y1="7143" x2="92254" y2="7143"/>
                        <a14:backgroundMark x1="94836" y1="10544" x2="95070" y2="13265"/>
                        <a14:backgroundMark x1="94131" y1="9524" x2="93427" y2="8503"/>
                      </a14:backgroundRemoval>
                    </a14:imgEffect>
                  </a14:imgLayer>
                </a14:imgProps>
              </a:ext>
            </a:extLst>
          </a:blip>
          <a:srcRect l="1125" t="1432" b="8727"/>
          <a:stretch/>
        </p:blipFill>
        <p:spPr>
          <a:xfrm>
            <a:off x="2133599" y="904874"/>
            <a:ext cx="8258176" cy="5178623"/>
          </a:xfrm>
          <a:prstGeom prst="rect">
            <a:avLst/>
          </a:prstGeom>
          <a:solidFill>
            <a:srgbClr val="2569B4"/>
          </a:solidFill>
        </p:spPr>
      </p:pic>
    </p:spTree>
    <p:extLst>
      <p:ext uri="{BB962C8B-B14F-4D97-AF65-F5344CB8AC3E}">
        <p14:creationId xmlns:p14="http://schemas.microsoft.com/office/powerpoint/2010/main" val="636464940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B68DC-C367-5D9E-8324-7E823F3A6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2552" y="444710"/>
            <a:ext cx="6033148" cy="1550419"/>
          </a:xfrm>
        </p:spPr>
        <p:txBody>
          <a:bodyPr/>
          <a:lstStyle/>
          <a:p>
            <a:r>
              <a:rPr lang="en-US" dirty="0"/>
              <a:t>GROUP-5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7F95F-2A75-019E-E845-A10DC2CEBC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5314" y="1763792"/>
            <a:ext cx="7720236" cy="25060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DHIRAJ</a:t>
            </a:r>
          </a:p>
          <a:p>
            <a:r>
              <a:rPr lang="en-US" sz="3200" dirty="0"/>
              <a:t>PRASHANTH</a:t>
            </a:r>
          </a:p>
          <a:p>
            <a:r>
              <a:rPr lang="en-US" sz="3200" dirty="0"/>
              <a:t>LISHA</a:t>
            </a:r>
          </a:p>
        </p:txBody>
      </p:sp>
    </p:spTree>
    <p:extLst>
      <p:ext uri="{BB962C8B-B14F-4D97-AF65-F5344CB8AC3E}">
        <p14:creationId xmlns:p14="http://schemas.microsoft.com/office/powerpoint/2010/main" val="985410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9ACB4-96E9-9575-5648-CB9D7E79D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204" y="428625"/>
            <a:ext cx="9204115" cy="1550419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533F0-E66C-FC54-2673-926FE12F3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5203" y="1540891"/>
            <a:ext cx="9204115" cy="39261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BLOCKCHAIN BASED TICKET MANAGEMENT SYSTEM </a:t>
            </a:r>
            <a:r>
              <a:rPr lang="en-US" dirty="0">
                <a:ea typeface="+mn-lt"/>
                <a:cs typeface="+mn-lt"/>
              </a:rPr>
              <a:t>helps Eagle Airlines to develop a unique blockchain based ticket management system to entice users with transparency, and automated refunds and delay penalties.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55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41FF9-6B42-89AB-F968-D81764ED0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451" y="409575"/>
            <a:ext cx="9486690" cy="1036069"/>
          </a:xfrm>
        </p:spPr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848B2-E3AF-5C43-4307-655A84366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4451" y="1257299"/>
            <a:ext cx="10401300" cy="537210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sz="1800" dirty="0">
                <a:ea typeface="+mn-lt"/>
                <a:cs typeface="+mn-lt"/>
              </a:rPr>
              <a:t>The airlines will deploy the contract with customer address and simulated dummy flight details (flight number, seat category, flight datetime, etc.)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sz="1800" dirty="0">
                <a:ea typeface="+mn-lt"/>
                <a:cs typeface="+mn-lt"/>
              </a:rPr>
              <a:t>The customer can transfer the ticket money to the contract 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sz="1800" dirty="0">
                <a:ea typeface="+mn-lt"/>
                <a:cs typeface="+mn-lt"/>
              </a:rPr>
              <a:t>Customer can have a confirmation id and flight details in response from airlines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sz="1800" dirty="0">
                <a:ea typeface="+mn-lt"/>
                <a:cs typeface="+mn-lt"/>
              </a:rPr>
              <a:t>The customer should be able to trigger a cancellation anytime till 2 hours before the flight start time. A penalty already define by the airline can be deducted from the ticket charge. The penalty amount should be automatically sent to the airline account.</a:t>
            </a:r>
            <a:endParaRPr lang="en-US" sz="1800" dirty="0"/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sz="1800" dirty="0">
                <a:ea typeface="+mn-lt"/>
                <a:cs typeface="+mn-lt"/>
              </a:rPr>
              <a:t>The airline should update the status of the flight within 24 hours of the flight start time. It can be ONTIME, DELAYED, CANCELLED, NOTSTARTED.</a:t>
            </a:r>
          </a:p>
        </p:txBody>
      </p:sp>
    </p:spTree>
    <p:extLst>
      <p:ext uri="{BB962C8B-B14F-4D97-AF65-F5344CB8AC3E}">
        <p14:creationId xmlns:p14="http://schemas.microsoft.com/office/powerpoint/2010/main" val="3213072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41FF9-6B42-89AB-F968-D81764ED0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451" y="409575"/>
            <a:ext cx="9486690" cy="1036069"/>
          </a:xfrm>
        </p:spPr>
        <p:txBody>
          <a:bodyPr/>
          <a:lstStyle/>
          <a:p>
            <a:r>
              <a:rPr lang="en-US" dirty="0"/>
              <a:t>OBJECTIVES </a:t>
            </a:r>
            <a:r>
              <a:rPr lang="en-US" sz="1800" b="0" dirty="0"/>
              <a:t>cont.</a:t>
            </a:r>
            <a:endParaRPr lang="en-US" b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848B2-E3AF-5C43-4307-655A84366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4451" y="1485899"/>
            <a:ext cx="10401300" cy="537210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6"/>
            </a:pPr>
            <a:r>
              <a:rPr lang="en-US" sz="1800" dirty="0">
                <a:ea typeface="+mn-lt"/>
                <a:cs typeface="+mn-lt"/>
              </a:rPr>
              <a:t>24 hours after the flight departure time, the customer can trigger to claim  a refund. They should get a  refund as  predefined in the contract by the airlines.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 startAt="6"/>
            </a:pPr>
            <a:r>
              <a:rPr lang="en-US" sz="1800" dirty="0">
                <a:ea typeface="+mn-lt"/>
                <a:cs typeface="+mn-lt"/>
              </a:rPr>
              <a:t>If the airline hasn’t updated the status within 24 hours of the flight departure time, and a  customer claim is made, it should be treated as an airline cancellation case by the contract</a:t>
            </a:r>
            <a:endParaRPr lang="en-US" sz="1800" dirty="0"/>
          </a:p>
          <a:p>
            <a:pPr marL="342900" indent="-342900">
              <a:lnSpc>
                <a:spcPct val="120000"/>
              </a:lnSpc>
              <a:buFont typeface="+mj-lt"/>
              <a:buAutoNum type="arabicPeriod" startAt="6"/>
            </a:pPr>
            <a:r>
              <a:rPr lang="en-US" sz="1800" dirty="0">
                <a:ea typeface="+mn-lt"/>
                <a:cs typeface="+mn-lt"/>
              </a:rPr>
              <a:t>Any cancellation triggered by the airline should result in a complete amount refund to the  customer.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 startAt="6"/>
            </a:pPr>
            <a:r>
              <a:rPr lang="en-US" sz="1800" dirty="0">
                <a:ea typeface="+mn-lt"/>
                <a:cs typeface="+mn-lt"/>
              </a:rPr>
              <a:t>Randomness and call-based simulation of various features like normal flights, cancellation by the airline, cancellation by the customer, and delayed flights.</a:t>
            </a:r>
          </a:p>
          <a:p>
            <a:pPr marL="0" indent="0">
              <a:lnSpc>
                <a:spcPct val="120000"/>
              </a:lnSpc>
              <a:buNone/>
            </a:pPr>
            <a:endParaRPr lang="en-US" sz="1800" dirty="0">
              <a:ea typeface="+mn-lt"/>
              <a:cs typeface="+mn-lt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2000" b="1" dirty="0">
                <a:ea typeface="+mn-lt"/>
                <a:cs typeface="+mn-lt"/>
              </a:rPr>
              <a:t>Advanced Features: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>
                <a:ea typeface="+mn-lt"/>
                <a:cs typeface="+mn-lt"/>
              </a:rPr>
              <a:t>Contract is supported for multiple cancellation penalties in </a:t>
            </a:r>
            <a:r>
              <a:rPr lang="en-US" sz="1800" dirty="0" err="1">
                <a:ea typeface="+mn-lt"/>
                <a:cs typeface="+mn-lt"/>
              </a:rPr>
              <a:t>favour</a:t>
            </a:r>
            <a:r>
              <a:rPr lang="en-US" sz="1800" dirty="0">
                <a:ea typeface="+mn-lt"/>
                <a:cs typeface="+mn-lt"/>
              </a:rPr>
              <a:t> of the airline, and delay penalties in </a:t>
            </a:r>
            <a:r>
              <a:rPr lang="en-US" sz="1800" dirty="0" err="1">
                <a:ea typeface="+mn-lt"/>
                <a:cs typeface="+mn-lt"/>
              </a:rPr>
              <a:t>favour</a:t>
            </a:r>
            <a:r>
              <a:rPr lang="en-US" sz="1800" dirty="0">
                <a:ea typeface="+mn-lt"/>
                <a:cs typeface="+mn-lt"/>
              </a:rPr>
              <a:t> of the customer, based on various time ranges in the contract.</a:t>
            </a:r>
          </a:p>
        </p:txBody>
      </p:sp>
    </p:spTree>
    <p:extLst>
      <p:ext uri="{BB962C8B-B14F-4D97-AF65-F5344CB8AC3E}">
        <p14:creationId xmlns:p14="http://schemas.microsoft.com/office/powerpoint/2010/main" val="341000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ACC0F-826C-77D2-39E6-DAE7CA70D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4360" y="419100"/>
            <a:ext cx="9486690" cy="1550419"/>
          </a:xfrm>
        </p:spPr>
        <p:txBody>
          <a:bodyPr/>
          <a:lstStyle/>
          <a:p>
            <a:r>
              <a:rPr lang="en-US" dirty="0"/>
              <a:t>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9054C-8E0A-8577-A4B6-A548CCF793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4360" y="1732624"/>
            <a:ext cx="9486690" cy="392615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Setting up a private Ethereum blockchain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Developing a base ticketing contract IN SOLIDITY</a:t>
            </a:r>
            <a:endParaRPr lang="en-US" dirty="0"/>
          </a:p>
          <a:p>
            <a:r>
              <a:rPr lang="en-US" dirty="0"/>
              <a:t>Connecting the blockchain and contract in remix using </a:t>
            </a:r>
            <a:r>
              <a:rPr lang="en-US" dirty="0" err="1"/>
              <a:t>MetaMask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873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0AC0E-16E9-1FD7-CDDF-F6ED0E066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1925" y="409377"/>
            <a:ext cx="9486690" cy="1334275"/>
          </a:xfrm>
        </p:spPr>
        <p:txBody>
          <a:bodyPr>
            <a:normAutofit/>
          </a:bodyPr>
          <a:lstStyle/>
          <a:p>
            <a:r>
              <a:rPr lang="en-US" dirty="0"/>
              <a:t>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D8393-9F66-31CC-6C3A-0E5917D1C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1925" y="2182577"/>
            <a:ext cx="10110144" cy="44191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>
                <a:ea typeface="+mn-lt"/>
                <a:cs typeface="+mn-lt"/>
              </a:rPr>
              <a:t>Created 3 Ec2 machines (Ubuntu)</a:t>
            </a:r>
          </a:p>
          <a:p>
            <a:r>
              <a:rPr lang="en-US" sz="1800" dirty="0">
                <a:ea typeface="+mn-lt"/>
                <a:cs typeface="+mn-lt"/>
              </a:rPr>
              <a:t>Installed </a:t>
            </a:r>
            <a:r>
              <a:rPr lang="en-US" sz="1800" dirty="0" err="1">
                <a:ea typeface="+mn-lt"/>
                <a:cs typeface="+mn-lt"/>
              </a:rPr>
              <a:t>geth</a:t>
            </a:r>
            <a:r>
              <a:rPr lang="en-US" sz="1800" dirty="0">
                <a:ea typeface="+mn-lt"/>
                <a:cs typeface="+mn-lt"/>
              </a:rPr>
              <a:t> on all the machines</a:t>
            </a:r>
          </a:p>
          <a:p>
            <a:r>
              <a:rPr lang="en-US" sz="1800" dirty="0"/>
              <a:t> Machine 1, Machine 2 and Machine 3 work as node1, node2 and node3 respectively</a:t>
            </a:r>
          </a:p>
          <a:p>
            <a:r>
              <a:rPr lang="en-US" sz="1800" dirty="0"/>
              <a:t>Boot node is created along with node1 in Machine 1</a:t>
            </a:r>
          </a:p>
          <a:p>
            <a:r>
              <a:rPr lang="en-US" sz="1800" dirty="0"/>
              <a:t>Two airline accounts are created on node2 and  node3</a:t>
            </a:r>
          </a:p>
          <a:p>
            <a:r>
              <a:rPr lang="en-US" sz="1800" dirty="0"/>
              <a:t>4 Customer accounts are distributed among the 3 nodes</a:t>
            </a:r>
          </a:p>
          <a:p>
            <a:r>
              <a:rPr lang="en-US" sz="1800" dirty="0"/>
              <a:t>Created genesis block (used </a:t>
            </a:r>
            <a:r>
              <a:rPr lang="en-US" sz="1800" dirty="0">
                <a:ea typeface="+mn-lt"/>
                <a:cs typeface="+mn-lt"/>
              </a:rPr>
              <a:t>Clique)</a:t>
            </a:r>
          </a:p>
          <a:p>
            <a:r>
              <a:rPr lang="en-US" sz="1800" dirty="0"/>
              <a:t>Blockchain was made running on node1, node2 and node3 using the appropriate </a:t>
            </a:r>
            <a:r>
              <a:rPr lang="en-US" sz="1800" dirty="0" err="1"/>
              <a:t>geth</a:t>
            </a:r>
            <a:r>
              <a:rPr lang="en-US" sz="1800" dirty="0"/>
              <a:t> commands</a:t>
            </a:r>
          </a:p>
          <a:p>
            <a:r>
              <a:rPr lang="en-US" sz="1800" dirty="0"/>
              <a:t>The airline accounts act as sealers.</a:t>
            </a:r>
            <a:r>
              <a:rPr lang="en-US" b="1" dirty="0"/>
              <a:t>  </a:t>
            </a:r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C043D8-0E88-8E3E-13CF-D85EBB0AD508}"/>
              </a:ext>
            </a:extLst>
          </p:cNvPr>
          <p:cNvSpPr txBox="1"/>
          <p:nvPr/>
        </p:nvSpPr>
        <p:spPr>
          <a:xfrm>
            <a:off x="1527175" y="1543597"/>
            <a:ext cx="5895974" cy="40011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/>
              <a:t>Building Ethereum Blockchain on AWS</a:t>
            </a:r>
          </a:p>
        </p:txBody>
      </p:sp>
    </p:spTree>
    <p:extLst>
      <p:ext uri="{BB962C8B-B14F-4D97-AF65-F5344CB8AC3E}">
        <p14:creationId xmlns:p14="http://schemas.microsoft.com/office/powerpoint/2010/main" val="6302216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30AE3-CCD7-22F2-9D08-CE7AA1910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6436" y="481793"/>
            <a:ext cx="4741509" cy="1096443"/>
          </a:xfrm>
        </p:spPr>
        <p:txBody>
          <a:bodyPr>
            <a:normAutofit/>
          </a:bodyPr>
          <a:lstStyle/>
          <a:p>
            <a:r>
              <a:rPr lang="en-US" dirty="0"/>
              <a:t>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19554-D140-DB88-697F-C41C90220E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6436" y="2285833"/>
            <a:ext cx="9486690" cy="435261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/>
              <a:t>A Contract Named “</a:t>
            </a:r>
            <a:r>
              <a:rPr lang="en-US" sz="1800" dirty="0" err="1"/>
              <a:t>FlightReservation.sol</a:t>
            </a:r>
            <a:r>
              <a:rPr lang="en-US" sz="1800" dirty="0"/>
              <a:t>”  is written</a:t>
            </a:r>
          </a:p>
          <a:p>
            <a:r>
              <a:rPr lang="en-US" sz="1800" dirty="0"/>
              <a:t>All the required functions are added in it</a:t>
            </a:r>
          </a:p>
          <a:p>
            <a:r>
              <a:rPr lang="en-US" sz="1800" dirty="0"/>
              <a:t>The Private Blockchain created is added to MetaMask using “Add Networks”. There we give appropriate Network Name, RPC URL AND ChainID</a:t>
            </a:r>
          </a:p>
          <a:p>
            <a:r>
              <a:rPr lang="en-US" sz="1800" dirty="0"/>
              <a:t>In Remix IDE using web inject provider MetaMask, Blockchain and Contract is connected.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BECFB1-EFD6-3559-C2DE-31DF0D3A7C45}"/>
              </a:ext>
            </a:extLst>
          </p:cNvPr>
          <p:cNvSpPr txBox="1"/>
          <p:nvPr/>
        </p:nvSpPr>
        <p:spPr>
          <a:xfrm>
            <a:off x="1496436" y="1566971"/>
            <a:ext cx="9856644" cy="400110"/>
          </a:xfrm>
          <a:prstGeom prst="rect">
            <a:avLst/>
          </a:prstGeom>
          <a:solidFill>
            <a:schemeClr val="accent2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</a:rPr>
              <a:t> </a:t>
            </a:r>
            <a:r>
              <a:rPr lang="en-US" sz="2000" b="1" dirty="0">
                <a:ea typeface="+mn-lt"/>
                <a:cs typeface="+mn-lt"/>
              </a:rPr>
              <a:t>A base ticketing contract IN SOLIDITY </a:t>
            </a:r>
            <a:r>
              <a:rPr lang="en-US" sz="2000" b="1" dirty="0"/>
              <a:t>Connecting it with Blockchain on AWS</a:t>
            </a:r>
          </a:p>
        </p:txBody>
      </p:sp>
    </p:spTree>
    <p:extLst>
      <p:ext uri="{BB962C8B-B14F-4D97-AF65-F5344CB8AC3E}">
        <p14:creationId xmlns:p14="http://schemas.microsoft.com/office/powerpoint/2010/main" val="2210799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5ADD1-F7C1-69A3-34ED-A00F9AE70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2460" y="514351"/>
            <a:ext cx="9486690" cy="914400"/>
          </a:xfrm>
        </p:spPr>
        <p:txBody>
          <a:bodyPr/>
          <a:lstStyle/>
          <a:p>
            <a:r>
              <a:rPr lang="en-US" dirty="0"/>
              <a:t>Working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8FF35-B9C8-3173-0580-C30BEF1381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2460" y="1885024"/>
            <a:ext cx="9486690" cy="392615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1800" dirty="0"/>
              <a:t>Imported Accounts in </a:t>
            </a:r>
            <a:r>
              <a:rPr lang="en-US" sz="1800" dirty="0" err="1"/>
              <a:t>MetaMask</a:t>
            </a:r>
            <a:endParaRPr lang="en-US" sz="1800" dirty="0"/>
          </a:p>
          <a:p>
            <a:pPr>
              <a:lnSpc>
                <a:spcPct val="120000"/>
              </a:lnSpc>
            </a:pPr>
            <a:r>
              <a:rPr lang="en-US" sz="1800" dirty="0"/>
              <a:t>Compile the contract and Deploy the contract with an airline account</a:t>
            </a:r>
          </a:p>
          <a:p>
            <a:pPr>
              <a:lnSpc>
                <a:spcPct val="120000"/>
              </a:lnSpc>
            </a:pPr>
            <a:r>
              <a:rPr lang="en-US" sz="1800" dirty="0"/>
              <a:t>Customer and Airline can use different functionalities like booking a ticket, cancelling a ticket or flight, updating the status etc., can be done.</a:t>
            </a:r>
          </a:p>
          <a:p>
            <a:pPr>
              <a:lnSpc>
                <a:spcPct val="120000"/>
              </a:lnSpc>
            </a:pPr>
            <a:r>
              <a:rPr lang="en-US" sz="1800" dirty="0"/>
              <a:t>It can be done </a:t>
            </a:r>
            <a:r>
              <a:rPr lang="en-US" sz="1800" dirty="0">
                <a:ea typeface="+mn-lt"/>
                <a:cs typeface="+mn-lt"/>
              </a:rPr>
              <a:t>via geth command line tool or via Remix connected to  private blockchain</a:t>
            </a:r>
            <a:br>
              <a:rPr lang="en-US" sz="1800" dirty="0">
                <a:ea typeface="+mn-lt"/>
                <a:cs typeface="+mn-lt"/>
              </a:rPr>
            </a:br>
            <a:endParaRPr lang="en-US" sz="18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02466707"/>
      </p:ext>
    </p:extLst>
  </p:cSld>
  <p:clrMapOvr>
    <a:masterClrMapping/>
  </p:clrMapOvr>
</p:sld>
</file>

<file path=ppt/theme/theme1.xml><?xml version="1.0" encoding="utf-8"?>
<a:theme xmlns:a="http://schemas.openxmlformats.org/drawingml/2006/main" name="InterweaveVTI">
  <a:themeElements>
    <a:clrScheme name="Interweave-R1">
      <a:dk1>
        <a:srgbClr val="000000"/>
      </a:dk1>
      <a:lt1>
        <a:srgbClr val="FFFFFF"/>
      </a:lt1>
      <a:dk2>
        <a:srgbClr val="292C2D"/>
      </a:dk2>
      <a:lt2>
        <a:srgbClr val="DDDEDD"/>
      </a:lt2>
      <a:accent1>
        <a:srgbClr val="0BA5E8"/>
      </a:accent1>
      <a:accent2>
        <a:srgbClr val="5066E1"/>
      </a:accent2>
      <a:accent3>
        <a:srgbClr val="894EC0"/>
      </a:accent3>
      <a:accent4>
        <a:srgbClr val="E54196"/>
      </a:accent4>
      <a:accent5>
        <a:srgbClr val="BE4449"/>
      </a:accent5>
      <a:accent6>
        <a:srgbClr val="F55822"/>
      </a:accent6>
      <a:hlink>
        <a:srgbClr val="C22DD8"/>
      </a:hlink>
      <a:folHlink>
        <a:srgbClr val="737F82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331</TotalTime>
  <Words>567</Words>
  <Application>Microsoft Office PowerPoint</Application>
  <PresentationFormat>Widescreen</PresentationFormat>
  <Paragraphs>54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Neue Haas Grotesk Text Pro</vt:lpstr>
      <vt:lpstr>InterweaveVTI</vt:lpstr>
      <vt:lpstr>PowerPoint Presentation</vt:lpstr>
      <vt:lpstr>GROUP-5 MEMBERS</vt:lpstr>
      <vt:lpstr>INTRODUCTION</vt:lpstr>
      <vt:lpstr>OBJECTIVES</vt:lpstr>
      <vt:lpstr>OBJECTIVES cont.</vt:lpstr>
      <vt:lpstr>PROCESS</vt:lpstr>
      <vt:lpstr>PROCESS</vt:lpstr>
      <vt:lpstr>PROCESS</vt:lpstr>
      <vt:lpstr>Working Methodology</vt:lpstr>
      <vt:lpstr>Output</vt:lpstr>
      <vt:lpstr>Output</vt:lpstr>
      <vt:lpstr>Output</vt:lpstr>
      <vt:lpstr>Output</vt:lpstr>
      <vt:lpstr>Output</vt:lpstr>
      <vt:lpstr>Output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Prashanth N</cp:lastModifiedBy>
  <cp:revision>530</cp:revision>
  <dcterms:created xsi:type="dcterms:W3CDTF">2022-09-24T19:56:32Z</dcterms:created>
  <dcterms:modified xsi:type="dcterms:W3CDTF">2022-10-09T17:25:07Z</dcterms:modified>
</cp:coreProperties>
</file>

<file path=docProps/thumbnail.jpeg>
</file>